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Helvetica Neue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76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HelveticaNeue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7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289b9b07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289b9b07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2a4340b3e_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2a4340b3e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2a4340b3e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2a4340b3e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3653f479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3653f479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2a4340b3e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2a4340b3e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2bc7e33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2bc7e33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2bc7e335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2bc7e335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2a4340b3e_3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2a4340b3e_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2a4340b3e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2a4340b3e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289b9b07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289b9b07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289b9b07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289b9b07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289b9b07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289b9b07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289b9b07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a289b9b07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2a4340b3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2a4340b3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2a4340b3e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2a4340b3e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2a4340b3e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2a4340b3e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289b9b07b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289b9b07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0" y="4407950"/>
            <a:ext cx="9144000" cy="73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" name="Google Shape;44;p9"/>
          <p:cNvSpPr txBox="1"/>
          <p:nvPr/>
        </p:nvSpPr>
        <p:spPr>
          <a:xfrm>
            <a:off x="5623325" y="4525725"/>
            <a:ext cx="33141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Verdana"/>
                <a:ea typeface="Verdana"/>
                <a:cs typeface="Verdana"/>
                <a:sym typeface="Verdana"/>
              </a:rPr>
              <a:t>From Likes to Lows</a:t>
            </a:r>
            <a:endParaRPr b="1" sz="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Verdana"/>
                <a:ea typeface="Verdana"/>
                <a:cs typeface="Verdana"/>
                <a:sym typeface="Verdana"/>
              </a:rPr>
              <a:t>Understanding the Psychological Effects of Social Media Use</a:t>
            </a:r>
            <a:endParaRPr sz="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" name="Google Shape;45;p9"/>
          <p:cNvSpPr/>
          <p:nvPr/>
        </p:nvSpPr>
        <p:spPr>
          <a:xfrm>
            <a:off x="5693600" y="4449550"/>
            <a:ext cx="3100800" cy="13500"/>
          </a:xfrm>
          <a:prstGeom prst="rect">
            <a:avLst/>
          </a:prstGeom>
          <a:solidFill>
            <a:srgbClr val="58ACC6"/>
          </a:solidFill>
          <a:ln cap="flat" cmpd="sng" w="9525">
            <a:solidFill>
              <a:srgbClr val="58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/>
          <p:nvPr/>
        </p:nvSpPr>
        <p:spPr>
          <a:xfrm>
            <a:off x="4566600" y="202175"/>
            <a:ext cx="2288700" cy="183000"/>
          </a:xfrm>
          <a:prstGeom prst="rect">
            <a:avLst/>
          </a:prstGeom>
          <a:solidFill>
            <a:srgbClr val="4498B2"/>
          </a:solidFill>
          <a:ln cap="flat" cmpd="sng" w="9525">
            <a:solidFill>
              <a:srgbClr val="4498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855300" y="192600"/>
            <a:ext cx="2288700" cy="192600"/>
          </a:xfrm>
          <a:prstGeom prst="rect">
            <a:avLst/>
          </a:prstGeom>
          <a:solidFill>
            <a:srgbClr val="3A8EA8"/>
          </a:solidFill>
          <a:ln cap="flat" cmpd="sng" w="9525">
            <a:solidFill>
              <a:srgbClr val="3A8E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4428900" y="1431600"/>
            <a:ext cx="286200" cy="2280300"/>
          </a:xfrm>
          <a:prstGeom prst="rect">
            <a:avLst/>
          </a:prstGeom>
          <a:solidFill>
            <a:srgbClr val="58ACC6"/>
          </a:solidFill>
          <a:ln cap="flat" cmpd="sng" w="9525">
            <a:solidFill>
              <a:srgbClr val="58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0" y="0"/>
            <a:ext cx="9144000" cy="192600"/>
          </a:xfrm>
          <a:prstGeom prst="rect">
            <a:avLst/>
          </a:prstGeom>
          <a:solidFill>
            <a:srgbClr val="267A94"/>
          </a:solidFill>
          <a:ln cap="flat" cmpd="sng" w="9525">
            <a:solidFill>
              <a:srgbClr val="267A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0"/>
            <a:ext cx="9144000" cy="4302000"/>
          </a:xfrm>
          <a:prstGeom prst="rect">
            <a:avLst/>
          </a:prstGeom>
          <a:solidFill>
            <a:srgbClr val="267A94"/>
          </a:solidFill>
          <a:ln cap="flat" cmpd="sng" w="9525">
            <a:solidFill>
              <a:srgbClr val="267A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0"/>
          <p:cNvSpPr/>
          <p:nvPr/>
        </p:nvSpPr>
        <p:spPr>
          <a:xfrm>
            <a:off x="0" y="0"/>
            <a:ext cx="2277900" cy="192600"/>
          </a:xfrm>
          <a:prstGeom prst="rect">
            <a:avLst/>
          </a:prstGeom>
          <a:solidFill>
            <a:srgbClr val="58ACC6"/>
          </a:solidFill>
          <a:ln cap="flat" cmpd="sng" w="9525">
            <a:solidFill>
              <a:srgbClr val="58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2277900" y="0"/>
            <a:ext cx="2288700" cy="192600"/>
          </a:xfrm>
          <a:prstGeom prst="rect">
            <a:avLst/>
          </a:prstGeom>
          <a:solidFill>
            <a:srgbClr val="4EA2BC"/>
          </a:solidFill>
          <a:ln cap="flat" cmpd="sng" w="9525">
            <a:solidFill>
              <a:srgbClr val="4EA2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/>
          <p:nvPr/>
        </p:nvSpPr>
        <p:spPr>
          <a:xfrm>
            <a:off x="4566600" y="0"/>
            <a:ext cx="2288700" cy="192600"/>
          </a:xfrm>
          <a:prstGeom prst="rect">
            <a:avLst/>
          </a:prstGeom>
          <a:solidFill>
            <a:srgbClr val="4498B2"/>
          </a:solidFill>
          <a:ln cap="flat" cmpd="sng" w="9525">
            <a:solidFill>
              <a:srgbClr val="4498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6855300" y="0"/>
            <a:ext cx="2288700" cy="192600"/>
          </a:xfrm>
          <a:prstGeom prst="rect">
            <a:avLst/>
          </a:prstGeom>
          <a:solidFill>
            <a:srgbClr val="3A8EA8"/>
          </a:solidFill>
          <a:ln cap="flat" cmpd="sng" w="9525">
            <a:solidFill>
              <a:srgbClr val="3A8E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1000">
                <a:solidFill>
                  <a:schemeClr val="dk2"/>
                </a:solidFill>
              </a:defRPr>
            </a:lvl1pPr>
            <a:lvl2pPr lvl="1" algn="ctr">
              <a:buNone/>
              <a:defRPr sz="1000">
                <a:solidFill>
                  <a:schemeClr val="dk2"/>
                </a:solidFill>
              </a:defRPr>
            </a:lvl2pPr>
            <a:lvl3pPr lvl="2" algn="ctr">
              <a:buNone/>
              <a:defRPr sz="1000">
                <a:solidFill>
                  <a:schemeClr val="dk2"/>
                </a:solidFill>
              </a:defRPr>
            </a:lvl3pPr>
            <a:lvl4pPr lvl="3" algn="ctr">
              <a:buNone/>
              <a:defRPr sz="1000">
                <a:solidFill>
                  <a:schemeClr val="dk2"/>
                </a:solidFill>
              </a:defRPr>
            </a:lvl4pPr>
            <a:lvl5pPr lvl="4" algn="ctr">
              <a:buNone/>
              <a:defRPr sz="1000">
                <a:solidFill>
                  <a:schemeClr val="dk2"/>
                </a:solidFill>
              </a:defRPr>
            </a:lvl5pPr>
            <a:lvl6pPr lvl="5" algn="ctr">
              <a:buNone/>
              <a:defRPr sz="1000">
                <a:solidFill>
                  <a:schemeClr val="dk2"/>
                </a:solidFill>
              </a:defRPr>
            </a:lvl6pPr>
            <a:lvl7pPr lvl="6" algn="ctr">
              <a:buNone/>
              <a:defRPr sz="1000">
                <a:solidFill>
                  <a:schemeClr val="dk2"/>
                </a:solidFill>
              </a:defRPr>
            </a:lvl7pPr>
            <a:lvl8pPr lvl="7" algn="ctr">
              <a:buNone/>
              <a:defRPr sz="1000">
                <a:solidFill>
                  <a:schemeClr val="dk2"/>
                </a:solidFill>
              </a:defRPr>
            </a:lvl8pPr>
            <a:lvl9pPr lvl="8" algn="ct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" name="Google Shape;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288150" y="4413850"/>
            <a:ext cx="2713674" cy="5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0" y="0"/>
            <a:ext cx="9144000" cy="192600"/>
          </a:xfrm>
          <a:prstGeom prst="rect">
            <a:avLst/>
          </a:prstGeom>
          <a:solidFill>
            <a:srgbClr val="267A94"/>
          </a:solidFill>
          <a:ln cap="flat" cmpd="sng" w="9525">
            <a:solidFill>
              <a:srgbClr val="267A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192600"/>
            <a:ext cx="2277900" cy="192600"/>
          </a:xfrm>
          <a:prstGeom prst="rect">
            <a:avLst/>
          </a:prstGeom>
          <a:solidFill>
            <a:srgbClr val="58ACC6"/>
          </a:solidFill>
          <a:ln cap="flat" cmpd="sng" w="9525">
            <a:solidFill>
              <a:srgbClr val="58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2277900" y="192600"/>
            <a:ext cx="2288700" cy="192600"/>
          </a:xfrm>
          <a:prstGeom prst="rect">
            <a:avLst/>
          </a:prstGeom>
          <a:solidFill>
            <a:srgbClr val="4EA2BC"/>
          </a:solidFill>
          <a:ln cap="flat" cmpd="sng" w="9525">
            <a:solidFill>
              <a:srgbClr val="4EA2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4566600" y="192600"/>
            <a:ext cx="2288700" cy="192600"/>
          </a:xfrm>
          <a:prstGeom prst="rect">
            <a:avLst/>
          </a:prstGeom>
          <a:solidFill>
            <a:srgbClr val="4498B2"/>
          </a:solidFill>
          <a:ln cap="flat" cmpd="sng" w="9525">
            <a:solidFill>
              <a:srgbClr val="4498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855300" y="192600"/>
            <a:ext cx="2288700" cy="192600"/>
          </a:xfrm>
          <a:prstGeom prst="rect">
            <a:avLst/>
          </a:prstGeom>
          <a:solidFill>
            <a:srgbClr val="3A8EA8"/>
          </a:solidFill>
          <a:ln cap="flat" cmpd="sng" w="9525">
            <a:solidFill>
              <a:srgbClr val="3A8E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5623325" y="4525725"/>
            <a:ext cx="33141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Verdana"/>
                <a:ea typeface="Verdana"/>
                <a:cs typeface="Verdana"/>
                <a:sym typeface="Verdana"/>
              </a:rPr>
              <a:t>From Likes to Lows</a:t>
            </a:r>
            <a:endParaRPr b="1" sz="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Verdana"/>
                <a:ea typeface="Verdana"/>
                <a:cs typeface="Verdana"/>
                <a:sym typeface="Verdana"/>
              </a:rPr>
              <a:t>Understanding</a:t>
            </a:r>
            <a:r>
              <a:rPr lang="en-GB" sz="800">
                <a:latin typeface="Verdana"/>
                <a:ea typeface="Verdana"/>
                <a:cs typeface="Verdana"/>
                <a:sym typeface="Verdana"/>
              </a:rPr>
              <a:t> the Psychological Effects of Social Media Use</a:t>
            </a:r>
            <a:endParaRPr sz="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5693600" y="4449550"/>
            <a:ext cx="3100800" cy="13500"/>
          </a:xfrm>
          <a:prstGeom prst="rect">
            <a:avLst/>
          </a:prstGeom>
          <a:solidFill>
            <a:srgbClr val="58ACC6"/>
          </a:solidFill>
          <a:ln cap="flat" cmpd="sng" w="9525">
            <a:solidFill>
              <a:srgbClr val="58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hyperlink" Target="https://bit.ly/46MddSj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 b="0" l="23657" r="21261" t="1797"/>
          <a:stretch/>
        </p:blipFill>
        <p:spPr>
          <a:xfrm>
            <a:off x="4410375" y="392025"/>
            <a:ext cx="4733625" cy="47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206550" y="674250"/>
            <a:ext cx="39102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latin typeface="Helvetica Neue"/>
                <a:ea typeface="Helvetica Neue"/>
                <a:cs typeface="Helvetica Neue"/>
                <a:sym typeface="Helvetica Neue"/>
              </a:rPr>
              <a:t>From Likes to Lows</a:t>
            </a:r>
            <a:endParaRPr b="1" sz="3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Understanding the Psychological Effects of Social Media Use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206550" y="2641425"/>
            <a:ext cx="3910200" cy="16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Giorgia Faedda</a:t>
            </a:r>
            <a:endParaRPr sz="13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Hoda Nseif</a:t>
            </a:r>
            <a:endParaRPr sz="13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Andrea Herrera</a:t>
            </a:r>
            <a:endParaRPr sz="13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Raghad Al Shalati</a:t>
            </a:r>
            <a:endParaRPr sz="13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Umida Rahmanova</a:t>
            </a:r>
            <a:endParaRPr sz="13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to Data Analytics</a:t>
            </a:r>
            <a:endParaRPr b="1" sz="13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506400" y="734000"/>
            <a:ext cx="3531900" cy="13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Analysis methodology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22"/>
          <p:cNvSpPr txBox="1"/>
          <p:nvPr>
            <p:ph idx="1" type="subTitle"/>
          </p:nvPr>
        </p:nvSpPr>
        <p:spPr>
          <a:xfrm>
            <a:off x="506400" y="2178275"/>
            <a:ext cx="3531900" cy="20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Correlation Matrix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Filtering entangled variables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Analysing meaningful correlations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22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4" name="Google Shape;174;p22"/>
          <p:cNvPicPr preferRelativeResize="0"/>
          <p:nvPr/>
        </p:nvPicPr>
        <p:blipFill rotWithShape="1">
          <a:blip r:embed="rId3">
            <a:alphaModFix/>
          </a:blip>
          <a:srcRect b="1444" l="2785" r="483" t="3507"/>
          <a:stretch/>
        </p:blipFill>
        <p:spPr>
          <a:xfrm>
            <a:off x="4838750" y="488825"/>
            <a:ext cx="4305250" cy="18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 rotWithShape="1">
          <a:blip r:embed="rId4">
            <a:alphaModFix/>
          </a:blip>
          <a:srcRect b="10754" l="2809" r="9678" t="3349"/>
          <a:stretch/>
        </p:blipFill>
        <p:spPr>
          <a:xfrm>
            <a:off x="4838745" y="2451925"/>
            <a:ext cx="4305267" cy="18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idx="1" type="subTitle"/>
          </p:nvPr>
        </p:nvSpPr>
        <p:spPr>
          <a:xfrm>
            <a:off x="506400" y="2142475"/>
            <a:ext cx="3531900" cy="20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 sz="1800">
                <a:latin typeface="Helvetica Neue"/>
                <a:ea typeface="Helvetica Neue"/>
                <a:cs typeface="Helvetica Neue"/>
                <a:sym typeface="Helvetica Neue"/>
              </a:rPr>
              <a:t>Model selection and </a:t>
            </a:r>
            <a:br>
              <a:rPr lang="en-GB" sz="18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800">
                <a:latin typeface="Helvetica Neue"/>
                <a:ea typeface="Helvetica Neue"/>
                <a:cs typeface="Helvetica Neue"/>
                <a:sym typeface="Helvetica Neue"/>
              </a:rPr>
              <a:t>Test Validity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 sz="1800">
                <a:latin typeface="Helvetica Neue"/>
                <a:ea typeface="Helvetica Neue"/>
                <a:cs typeface="Helvetica Neue"/>
                <a:sym typeface="Helvetica Neue"/>
              </a:rPr>
              <a:t>Combination Matrix </a:t>
            </a:r>
            <a:br>
              <a:rPr lang="en-GB" sz="18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800">
                <a:latin typeface="Helvetica Neue"/>
                <a:ea typeface="Helvetica Neue"/>
                <a:cs typeface="Helvetica Neue"/>
                <a:sym typeface="Helvetica Neue"/>
              </a:rPr>
              <a:t>Logistic Regression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Font typeface="Helvetica Neue"/>
              <a:buChar char="●"/>
            </a:pPr>
            <a:r>
              <a:rPr lang="en-GB" sz="1800">
                <a:latin typeface="Helvetica Neue"/>
                <a:ea typeface="Helvetica Neue"/>
                <a:cs typeface="Helvetica Neue"/>
                <a:sym typeface="Helvetica Neue"/>
              </a:rPr>
              <a:t>Prediction </a:t>
            </a:r>
            <a:r>
              <a:rPr lang="en-GB" sz="1800"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r>
              <a:rPr lang="en-GB" sz="1800">
                <a:latin typeface="Helvetica Neue"/>
                <a:ea typeface="Helvetica Neue"/>
                <a:cs typeface="Helvetica Neue"/>
                <a:sym typeface="Helvetica Neue"/>
              </a:rPr>
              <a:t> with Confusion Matrix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23"/>
          <p:cNvSpPr txBox="1"/>
          <p:nvPr>
            <p:ph type="title"/>
          </p:nvPr>
        </p:nvSpPr>
        <p:spPr>
          <a:xfrm>
            <a:off x="506400" y="660625"/>
            <a:ext cx="3531900" cy="13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Testing methodology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23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3">
            <a:alphaModFix/>
          </a:blip>
          <a:srcRect b="67848" l="2445" r="14937" t="2813"/>
          <a:stretch/>
        </p:blipFill>
        <p:spPr>
          <a:xfrm>
            <a:off x="4725300" y="391275"/>
            <a:ext cx="4418701" cy="1676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"/>
          <p:cNvGrpSpPr/>
          <p:nvPr/>
        </p:nvGrpSpPr>
        <p:grpSpPr>
          <a:xfrm>
            <a:off x="4725300" y="2067850"/>
            <a:ext cx="4418700" cy="3075649"/>
            <a:chOff x="4725300" y="2067850"/>
            <a:chExt cx="4418700" cy="3075649"/>
          </a:xfrm>
        </p:grpSpPr>
        <p:pic>
          <p:nvPicPr>
            <p:cNvPr id="185" name="Google Shape;18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63224" y="2067850"/>
              <a:ext cx="4180776" cy="3075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3"/>
            <p:cNvPicPr preferRelativeResize="0"/>
            <p:nvPr/>
          </p:nvPicPr>
          <p:blipFill rotWithShape="1">
            <a:blip r:embed="rId4">
              <a:alphaModFix/>
            </a:blip>
            <a:srcRect b="0" l="0" r="98091" t="0"/>
            <a:stretch/>
          </p:blipFill>
          <p:spPr>
            <a:xfrm>
              <a:off x="4725300" y="2067850"/>
              <a:ext cx="317700" cy="30756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2" name="Google Shape;192;p24"/>
          <p:cNvSpPr txBox="1"/>
          <p:nvPr>
            <p:ph type="title"/>
          </p:nvPr>
        </p:nvSpPr>
        <p:spPr>
          <a:xfrm>
            <a:off x="311700" y="646675"/>
            <a:ext cx="427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591700" y="1645225"/>
            <a:ext cx="3651300" cy="22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Not significant: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social media platforms and </a:t>
            </a:r>
            <a:br>
              <a:rPr lang="en-GB">
                <a:latin typeface="Calibri"/>
                <a:ea typeface="Calibri"/>
                <a:cs typeface="Calibri"/>
                <a:sym typeface="Calibri"/>
              </a:rPr>
            </a:br>
            <a:r>
              <a:rPr lang="en-GB">
                <a:latin typeface="Calibri"/>
                <a:ea typeface="Calibri"/>
                <a:cs typeface="Calibri"/>
                <a:sym typeface="Calibri"/>
              </a:rPr>
              <a:t>mental health conditions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Significant result: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time spent on social media and mental health conditions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275" y="2594925"/>
            <a:ext cx="2531075" cy="16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275" y="499925"/>
            <a:ext cx="2490925" cy="199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9200" y="2605100"/>
            <a:ext cx="2361650" cy="16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9200" y="527175"/>
            <a:ext cx="2531075" cy="19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3" name="Google Shape;203;p25"/>
          <p:cNvSpPr txBox="1"/>
          <p:nvPr>
            <p:ph type="title"/>
          </p:nvPr>
        </p:nvSpPr>
        <p:spPr>
          <a:xfrm>
            <a:off x="311700" y="540600"/>
            <a:ext cx="8520600" cy="4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Helvetica Neue"/>
                <a:ea typeface="Helvetica Neue"/>
                <a:cs typeface="Helvetica Neue"/>
                <a:sym typeface="Helvetica Neue"/>
              </a:rPr>
              <a:t>Discoveries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363100" y="1645225"/>
            <a:ext cx="3641700" cy="22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GB" sz="1600" u="sng">
                <a:latin typeface="Calibri"/>
                <a:ea typeface="Calibri"/>
                <a:cs typeface="Calibri"/>
                <a:sym typeface="Calibri"/>
              </a:rPr>
              <a:t>How much</a:t>
            </a: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 matters more than what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Time on socials correlates with: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Anxiety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ADHD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SzPts val="1600"/>
              <a:buFont typeface="Calibri"/>
              <a:buChar char="○"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Restlessness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25"/>
          <p:cNvGrpSpPr/>
          <p:nvPr/>
        </p:nvGrpSpPr>
        <p:grpSpPr>
          <a:xfrm>
            <a:off x="4093075" y="1133247"/>
            <a:ext cx="4739225" cy="3299181"/>
            <a:chOff x="809622" y="880175"/>
            <a:chExt cx="2408877" cy="1616374"/>
          </a:xfrm>
        </p:grpSpPr>
        <p:pic>
          <p:nvPicPr>
            <p:cNvPr id="206" name="Google Shape;206;p25"/>
            <p:cNvPicPr preferRelativeResize="0"/>
            <p:nvPr/>
          </p:nvPicPr>
          <p:blipFill rotWithShape="1">
            <a:blip r:embed="rId3">
              <a:alphaModFix/>
            </a:blip>
            <a:srcRect b="93656" l="7965" r="27271" t="0"/>
            <a:stretch/>
          </p:blipFill>
          <p:spPr>
            <a:xfrm>
              <a:off x="809622" y="880175"/>
              <a:ext cx="2408876" cy="252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5"/>
            <p:cNvPicPr preferRelativeResize="0"/>
            <p:nvPr/>
          </p:nvPicPr>
          <p:blipFill rotWithShape="1">
            <a:blip r:embed="rId3">
              <a:alphaModFix/>
            </a:blip>
            <a:srcRect b="67316" l="7965" r="27271" t="28576"/>
            <a:stretch/>
          </p:blipFill>
          <p:spPr>
            <a:xfrm>
              <a:off x="809625" y="1147950"/>
              <a:ext cx="2408874" cy="163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5"/>
            <p:cNvPicPr preferRelativeResize="0"/>
            <p:nvPr/>
          </p:nvPicPr>
          <p:blipFill rotWithShape="1">
            <a:blip r:embed="rId3">
              <a:alphaModFix/>
            </a:blip>
            <a:srcRect b="40842" l="7965" r="27271" t="55050"/>
            <a:stretch/>
          </p:blipFill>
          <p:spPr>
            <a:xfrm>
              <a:off x="809625" y="1326825"/>
              <a:ext cx="2408874" cy="163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5"/>
            <p:cNvPicPr preferRelativeResize="0"/>
            <p:nvPr/>
          </p:nvPicPr>
          <p:blipFill rotWithShape="1">
            <a:blip r:embed="rId3">
              <a:alphaModFix/>
            </a:blip>
            <a:srcRect b="0" l="7965" r="27271" t="74675"/>
            <a:stretch/>
          </p:blipFill>
          <p:spPr>
            <a:xfrm>
              <a:off x="809625" y="1490050"/>
              <a:ext cx="2408874" cy="1006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5" name="Google Shape;215;p26"/>
          <p:cNvSpPr txBox="1"/>
          <p:nvPr/>
        </p:nvSpPr>
        <p:spPr>
          <a:xfrm>
            <a:off x="2688900" y="328650"/>
            <a:ext cx="3766200" cy="11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sz="3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619050" y="1320475"/>
            <a:ext cx="7905900" cy="22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●"/>
            </a:pPr>
            <a:r>
              <a:rPr lang="en-GB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Does Social Media usage affect Mental Health?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●"/>
            </a:pPr>
            <a:r>
              <a:rPr lang="en-GB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Cleaned, Adapted and Analysed Data to discover patterns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●"/>
            </a:pPr>
            <a:r>
              <a:rPr lang="en-GB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Tested interesting relationships for significance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000"/>
              <a:buFont typeface="Helvetica Neue"/>
              <a:buChar char="●"/>
            </a:pPr>
            <a:r>
              <a:rPr lang="en-GB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Spending long time on Social Media is associated </a:t>
            </a:r>
            <a:br>
              <a:rPr lang="en-GB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Anxiety, ADHD and </a:t>
            </a:r>
            <a:r>
              <a:rPr lang="en-GB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restlessness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2" name="Google Shape;222;p27"/>
          <p:cNvSpPr txBox="1"/>
          <p:nvPr/>
        </p:nvSpPr>
        <p:spPr>
          <a:xfrm>
            <a:off x="1494225" y="1542600"/>
            <a:ext cx="381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Research question:</a:t>
            </a:r>
            <a:endParaRPr b="1"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1494225" y="2115300"/>
            <a:ext cx="56367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does social media impact mental health, including self-esteem, anxiety, and depression?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27"/>
          <p:cNvSpPr txBox="1"/>
          <p:nvPr>
            <p:ph type="title"/>
          </p:nvPr>
        </p:nvSpPr>
        <p:spPr>
          <a:xfrm>
            <a:off x="311700" y="646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Conclusions</a:t>
            </a:r>
            <a:endParaRPr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0" name="Google Shape;230;p28"/>
          <p:cNvSpPr txBox="1"/>
          <p:nvPr>
            <p:ph type="title"/>
          </p:nvPr>
        </p:nvSpPr>
        <p:spPr>
          <a:xfrm>
            <a:off x="311700" y="6466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Helvetica Neue"/>
                <a:ea typeface="Helvetica Neue"/>
                <a:cs typeface="Helvetica Neue"/>
                <a:sym typeface="Helvetica Neue"/>
              </a:rPr>
              <a:t>Conclusions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591700" y="1645225"/>
            <a:ext cx="4927500" cy="22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Valuable insights into the dynamics of </a:t>
            </a:r>
            <a:br>
              <a:rPr lang="en-GB">
                <a:latin typeface="Calibri"/>
                <a:ea typeface="Calibri"/>
                <a:cs typeface="Calibri"/>
                <a:sym typeface="Calibri"/>
              </a:rPr>
            </a:br>
            <a:r>
              <a:rPr lang="en-GB">
                <a:latin typeface="Calibri"/>
                <a:ea typeface="Calibri"/>
                <a:cs typeface="Calibri"/>
                <a:sym typeface="Calibri"/>
              </a:rPr>
              <a:t>Social Media and Mental Health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Time spent on Social Media has a </a:t>
            </a: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significant relationship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with Mental Health conditions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Correlation is not causation: caution with the blame game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Do people with Health Conditions use more Social Media? Do Social Media cause Health Conditions? </a:t>
            </a:r>
            <a:br>
              <a:rPr lang="en-GB">
                <a:latin typeface="Calibri"/>
                <a:ea typeface="Calibri"/>
                <a:cs typeface="Calibri"/>
                <a:sym typeface="Calibri"/>
              </a:rPr>
            </a:br>
            <a:r>
              <a:rPr lang="en-GB">
                <a:latin typeface="Calibri"/>
                <a:ea typeface="Calibri"/>
                <a:cs typeface="Calibri"/>
                <a:sym typeface="Calibri"/>
              </a:rPr>
              <a:t>Or is there any additional variable at play?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550" y="1604425"/>
            <a:ext cx="2748500" cy="27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8" name="Google Shape;238;p29"/>
          <p:cNvSpPr txBox="1"/>
          <p:nvPr>
            <p:ph type="title"/>
          </p:nvPr>
        </p:nvSpPr>
        <p:spPr>
          <a:xfrm>
            <a:off x="311700" y="6466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Helvetica Neue"/>
                <a:ea typeface="Helvetica Neue"/>
                <a:cs typeface="Helvetica Neue"/>
                <a:sym typeface="Helvetica Neue"/>
              </a:rPr>
              <a:t>Future directions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591700" y="1467750"/>
            <a:ext cx="4546500" cy="28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Wider and more varied sample: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many young individuals studying at university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more that 99% being social media users.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Longitudinal studies: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analyse long-term effect of usage or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withdrawal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from socials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Qualitative research: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can provide a richer understanding and ideas for further research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Calibri"/>
              <a:buChar char="●"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Cross-cultural studies: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exploring cultural variations that can provide meaningful insights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29"/>
          <p:cNvPicPr preferRelativeResize="0"/>
          <p:nvPr/>
        </p:nvPicPr>
        <p:blipFill rotWithShape="1">
          <a:blip r:embed="rId3">
            <a:alphaModFix/>
          </a:blip>
          <a:srcRect b="6635" l="0" r="6015" t="-620"/>
          <a:stretch/>
        </p:blipFill>
        <p:spPr>
          <a:xfrm>
            <a:off x="5947825" y="1486075"/>
            <a:ext cx="2828749" cy="282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 amt="33000"/>
          </a:blip>
          <a:srcRect b="35362" l="10048" r="24873" t="13829"/>
          <a:stretch/>
        </p:blipFill>
        <p:spPr>
          <a:xfrm>
            <a:off x="0" y="380450"/>
            <a:ext cx="9144000" cy="4763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7" name="Google Shape;247;p30"/>
          <p:cNvSpPr txBox="1"/>
          <p:nvPr>
            <p:ph type="title"/>
          </p:nvPr>
        </p:nvSpPr>
        <p:spPr>
          <a:xfrm>
            <a:off x="4912475" y="1164825"/>
            <a:ext cx="39102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200"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b="1"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475" y="404275"/>
            <a:ext cx="4231526" cy="78818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/>
          <p:nvPr/>
        </p:nvSpPr>
        <p:spPr>
          <a:xfrm>
            <a:off x="4998675" y="2219475"/>
            <a:ext cx="3178800" cy="113400"/>
          </a:xfrm>
          <a:prstGeom prst="rect">
            <a:avLst/>
          </a:prstGeom>
          <a:solidFill>
            <a:srgbClr val="58ACC6"/>
          </a:solidFill>
          <a:ln cap="flat" cmpd="sng" w="9525">
            <a:solidFill>
              <a:srgbClr val="58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 txBox="1"/>
          <p:nvPr/>
        </p:nvSpPr>
        <p:spPr>
          <a:xfrm>
            <a:off x="4912475" y="2294313"/>
            <a:ext cx="39102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latin typeface="Helvetica Neue"/>
                <a:ea typeface="Helvetica Neue"/>
                <a:cs typeface="Helvetica Neue"/>
                <a:sym typeface="Helvetica Neue"/>
              </a:rPr>
              <a:t>From Likes to Lows</a:t>
            </a:r>
            <a:endParaRPr b="1" sz="3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Understanding the Psychological Effects of Social Media Use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2105075" y="608775"/>
            <a:ext cx="40881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Analytics</a:t>
            </a:r>
            <a:endParaRPr sz="21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Giorgia Faedda</a:t>
            </a:r>
            <a:endParaRPr sz="21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Hoda Nseif</a:t>
            </a:r>
            <a:endParaRPr sz="21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Andrea Herrera</a:t>
            </a:r>
            <a:endParaRPr sz="21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Raghad Al Shalati</a:t>
            </a:r>
            <a:endParaRPr sz="21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1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Umida Rahmanova</a:t>
            </a:r>
            <a:endParaRPr b="1" sz="13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30"/>
          <p:cNvSpPr/>
          <p:nvPr/>
        </p:nvSpPr>
        <p:spPr>
          <a:xfrm>
            <a:off x="2202400" y="3828100"/>
            <a:ext cx="6042000" cy="9600"/>
          </a:xfrm>
          <a:prstGeom prst="rect">
            <a:avLst/>
          </a:prstGeom>
          <a:solidFill>
            <a:srgbClr val="58ACC6"/>
          </a:solidFill>
          <a:ln cap="flat" cmpd="sng" w="9525">
            <a:solidFill>
              <a:srgbClr val="58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0"/>
          <p:cNvSpPr txBox="1"/>
          <p:nvPr>
            <p:ph idx="2" type="title"/>
          </p:nvPr>
        </p:nvSpPr>
        <p:spPr>
          <a:xfrm>
            <a:off x="2105075" y="380450"/>
            <a:ext cx="39102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latin typeface="Helvetica Neue"/>
                <a:ea typeface="Helvetica Neue"/>
                <a:cs typeface="Helvetica Neue"/>
                <a:sym typeface="Helvetica Neue"/>
              </a:rPr>
              <a:t>Questions?</a:t>
            </a:r>
            <a:endParaRPr b="1" sz="2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570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Helvetica Neue"/>
                <a:ea typeface="Helvetica Neue"/>
                <a:cs typeface="Helvetica Neue"/>
                <a:sym typeface="Helvetica Neue"/>
              </a:rPr>
              <a:t>Why this topic?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4" name="Google Shape;74;p14"/>
          <p:cNvGrpSpPr/>
          <p:nvPr/>
        </p:nvGrpSpPr>
        <p:grpSpPr>
          <a:xfrm>
            <a:off x="311700" y="1697000"/>
            <a:ext cx="2392950" cy="1901883"/>
            <a:chOff x="437350" y="1773213"/>
            <a:chExt cx="2392950" cy="1901883"/>
          </a:xfrm>
        </p:grpSpPr>
        <p:pic>
          <p:nvPicPr>
            <p:cNvPr id="75" name="Google Shape;75;p14"/>
            <p:cNvPicPr preferRelativeResize="0"/>
            <p:nvPr/>
          </p:nvPicPr>
          <p:blipFill rotWithShape="1">
            <a:blip r:embed="rId3">
              <a:alphaModFix/>
            </a:blip>
            <a:srcRect b="77992" l="0" r="0" t="0"/>
            <a:stretch/>
          </p:blipFill>
          <p:spPr>
            <a:xfrm>
              <a:off x="437350" y="1773213"/>
              <a:ext cx="2392950" cy="796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6" name="Google Shape;76;p14"/>
            <p:cNvPicPr preferRelativeResize="0"/>
            <p:nvPr/>
          </p:nvPicPr>
          <p:blipFill rotWithShape="1">
            <a:blip r:embed="rId3">
              <a:alphaModFix/>
            </a:blip>
            <a:srcRect b="5" l="0" r="2066" t="70084"/>
            <a:stretch/>
          </p:blipFill>
          <p:spPr>
            <a:xfrm>
              <a:off x="437350" y="2569721"/>
              <a:ext cx="2392950" cy="110537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77" name="Google Shape;77;p14"/>
          <p:cNvPicPr preferRelativeResize="0"/>
          <p:nvPr/>
        </p:nvPicPr>
        <p:blipFill rotWithShape="1">
          <a:blip r:embed="rId4">
            <a:alphaModFix/>
          </a:blip>
          <a:srcRect b="1028" l="1028" r="1018" t="1018"/>
          <a:stretch/>
        </p:blipFill>
        <p:spPr>
          <a:xfrm>
            <a:off x="6059725" y="1697025"/>
            <a:ext cx="2772577" cy="19018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5">
            <a:alphaModFix/>
          </a:blip>
          <a:srcRect b="-217" l="1263" r="0" t="1481"/>
          <a:stretch/>
        </p:blipFill>
        <p:spPr>
          <a:xfrm>
            <a:off x="3268850" y="1697025"/>
            <a:ext cx="2226676" cy="19018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5704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Helvetica Neue"/>
                <a:ea typeface="Helvetica Neue"/>
                <a:cs typeface="Helvetica Neue"/>
                <a:sym typeface="Helvetica Neue"/>
              </a:rPr>
              <a:t>Why this topic?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b="15802" l="0" r="0" t="9054"/>
          <a:stretch/>
        </p:blipFill>
        <p:spPr>
          <a:xfrm>
            <a:off x="847398" y="1268925"/>
            <a:ext cx="7449225" cy="29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5926600" y="4256850"/>
            <a:ext cx="24693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Research Link: </a:t>
            </a:r>
            <a:r>
              <a:rPr lang="en-GB" sz="1100" u="sng">
                <a:solidFill>
                  <a:schemeClr val="dk2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https://bit.ly/46MddSj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428750" y="1710300"/>
            <a:ext cx="5228400" cy="17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GB" sz="2000">
                <a:latin typeface="Helvetica Neue"/>
                <a:ea typeface="Helvetica Neue"/>
                <a:cs typeface="Helvetica Neue"/>
                <a:sym typeface="Helvetica Neue"/>
              </a:rPr>
              <a:t>Is there any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real</a:t>
            </a:r>
            <a:r>
              <a:rPr lang="en-GB" sz="2000">
                <a:latin typeface="Helvetica Neue"/>
                <a:ea typeface="Helvetica Neue"/>
                <a:cs typeface="Helvetica Neue"/>
                <a:sym typeface="Helvetica Neue"/>
              </a:rPr>
              <a:t> correlation between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Social Media</a:t>
            </a:r>
            <a:r>
              <a:rPr lang="en-GB" sz="2000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Mental Health</a:t>
            </a:r>
            <a:r>
              <a:rPr lang="en-GB" sz="2000">
                <a:latin typeface="Helvetica Neue"/>
                <a:ea typeface="Helvetica Neue"/>
                <a:cs typeface="Helvetica Neue"/>
                <a:sym typeface="Helvetica Neue"/>
              </a:rPr>
              <a:t>? 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GB" sz="2000">
                <a:latin typeface="Helvetica Neue"/>
                <a:ea typeface="Helvetica Neue"/>
                <a:cs typeface="Helvetica Neue"/>
                <a:sym typeface="Helvetica Neue"/>
              </a:rPr>
              <a:t>And what are the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consequences</a:t>
            </a:r>
            <a:r>
              <a:rPr lang="en-GB" sz="2000">
                <a:latin typeface="Helvetica Neue"/>
                <a:ea typeface="Helvetica Neue"/>
                <a:cs typeface="Helvetica Neue"/>
                <a:sym typeface="Helvetica Neue"/>
              </a:rPr>
              <a:t> of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Social Media</a:t>
            </a:r>
            <a:r>
              <a:rPr lang="en-GB" sz="2000">
                <a:latin typeface="Helvetica Neue"/>
                <a:ea typeface="Helvetica Neue"/>
                <a:cs typeface="Helvetica Neue"/>
                <a:sym typeface="Helvetica Neue"/>
              </a:rPr>
              <a:t> use?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6466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Helvetica Neue"/>
                <a:ea typeface="Helvetica Neue"/>
                <a:cs typeface="Helvetica Neue"/>
                <a:sym typeface="Helvetica Neue"/>
              </a:rPr>
              <a:t>Why this topic?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454" y="1849063"/>
            <a:ext cx="2042471" cy="24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506400" y="1430825"/>
            <a:ext cx="3531900" cy="8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The challenge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7"/>
          <p:cNvSpPr txBox="1"/>
          <p:nvPr>
            <p:ph idx="1" type="subTitle"/>
          </p:nvPr>
        </p:nvSpPr>
        <p:spPr>
          <a:xfrm>
            <a:off x="506400" y="2344900"/>
            <a:ext cx="35319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"/>
                <a:ea typeface="Helvetica Neue"/>
                <a:cs typeface="Helvetica Neue"/>
                <a:sym typeface="Helvetica Neue"/>
              </a:rPr>
              <a:t>Are we going to find the same results as other studies have found?​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099050" y="668576"/>
            <a:ext cx="2675724" cy="1338025"/>
            <a:chOff x="5502150" y="566976"/>
            <a:chExt cx="2675724" cy="1338025"/>
          </a:xfrm>
        </p:grpSpPr>
        <p:pic>
          <p:nvPicPr>
            <p:cNvPr id="104" name="Google Shape;104;p17"/>
            <p:cNvPicPr preferRelativeResize="0"/>
            <p:nvPr/>
          </p:nvPicPr>
          <p:blipFill rotWithShape="1">
            <a:blip r:embed="rId3">
              <a:alphaModFix/>
            </a:blip>
            <a:srcRect b="74336" l="0" r="0" t="0"/>
            <a:stretch/>
          </p:blipFill>
          <p:spPr>
            <a:xfrm>
              <a:off x="5502150" y="566976"/>
              <a:ext cx="2675724" cy="852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7"/>
            <p:cNvPicPr preferRelativeResize="0"/>
            <p:nvPr/>
          </p:nvPicPr>
          <p:blipFill rotWithShape="1">
            <a:blip r:embed="rId3">
              <a:alphaModFix/>
            </a:blip>
            <a:srcRect b="0" l="0" r="0" t="85396"/>
            <a:stretch/>
          </p:blipFill>
          <p:spPr>
            <a:xfrm>
              <a:off x="5502150" y="1419731"/>
              <a:ext cx="2675724" cy="4852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" name="Google Shape;106;p17"/>
          <p:cNvGrpSpPr/>
          <p:nvPr/>
        </p:nvGrpSpPr>
        <p:grpSpPr>
          <a:xfrm>
            <a:off x="6099063" y="2277425"/>
            <a:ext cx="2675700" cy="2045425"/>
            <a:chOff x="5502163" y="2090125"/>
            <a:chExt cx="2675700" cy="2045425"/>
          </a:xfrm>
        </p:grpSpPr>
        <p:pic>
          <p:nvPicPr>
            <p:cNvPr id="107" name="Google Shape;107;p17"/>
            <p:cNvPicPr preferRelativeResize="0"/>
            <p:nvPr/>
          </p:nvPicPr>
          <p:blipFill rotWithShape="1">
            <a:blip r:embed="rId4">
              <a:alphaModFix/>
            </a:blip>
            <a:srcRect b="88982" l="0" r="2372" t="0"/>
            <a:stretch/>
          </p:blipFill>
          <p:spPr>
            <a:xfrm>
              <a:off x="5502163" y="2090125"/>
              <a:ext cx="2675674" cy="379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7"/>
            <p:cNvPicPr preferRelativeResize="0"/>
            <p:nvPr/>
          </p:nvPicPr>
          <p:blipFill rotWithShape="1">
            <a:blip r:embed="rId4">
              <a:alphaModFix/>
            </a:blip>
            <a:srcRect b="0" l="0" r="2372" t="51585"/>
            <a:stretch/>
          </p:blipFill>
          <p:spPr>
            <a:xfrm>
              <a:off x="5502188" y="2469306"/>
              <a:ext cx="2675675" cy="16662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2384100" y="1093875"/>
            <a:ext cx="38133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Research question</a:t>
            </a:r>
            <a:endParaRPr b="1" sz="3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1494225" y="2115300"/>
            <a:ext cx="56367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does social media impact mental health, including self-esteem, anxiety, and depression?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1" name="Google Shape;121;p19"/>
          <p:cNvSpPr txBox="1"/>
          <p:nvPr>
            <p:ph type="title"/>
          </p:nvPr>
        </p:nvSpPr>
        <p:spPr>
          <a:xfrm>
            <a:off x="1040775" y="646675"/>
            <a:ext cx="6791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Helvetica Neue"/>
                <a:ea typeface="Helvetica Neue"/>
                <a:cs typeface="Helvetica Neue"/>
                <a:sym typeface="Helvetica Neue"/>
              </a:rPr>
              <a:t>Research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792600" y="1536700"/>
            <a:ext cx="4736100" cy="25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"/>
                <a:ea typeface="Helvetica Neue"/>
                <a:cs typeface="Helvetica Neue"/>
                <a:sym typeface="Helvetica Neue"/>
              </a:rPr>
              <a:t>How does social media impact mental health, including self-esteem, anxiety, and depression?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Survey and analysis plan​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Demographic data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Mental health questions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1040804" y="2537849"/>
            <a:ext cx="4312491" cy="19288"/>
          </a:xfrm>
          <a:custGeom>
            <a:rect b="b" l="l" r="r" t="t"/>
            <a:pathLst>
              <a:path extrusionOk="0" h="28575" w="13582650">
                <a:moveTo>
                  <a:pt x="13582648" y="28574"/>
                </a:moveTo>
                <a:lnTo>
                  <a:pt x="0" y="28574"/>
                </a:lnTo>
                <a:lnTo>
                  <a:pt x="0" y="0"/>
                </a:lnTo>
                <a:lnTo>
                  <a:pt x="13582648" y="0"/>
                </a:lnTo>
                <a:lnTo>
                  <a:pt x="13582648" y="28574"/>
                </a:lnTo>
                <a:close/>
              </a:path>
            </a:pathLst>
          </a:custGeom>
          <a:solidFill>
            <a:srgbClr val="58ACC6"/>
          </a:solidFill>
          <a:ln cap="flat" cmpd="sng" w="19050">
            <a:solidFill>
              <a:srgbClr val="58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275" y="1619250"/>
            <a:ext cx="2652401" cy="265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3897250" y="392475"/>
            <a:ext cx="5259000" cy="47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>
            <p:ph type="title"/>
          </p:nvPr>
        </p:nvSpPr>
        <p:spPr>
          <a:xfrm>
            <a:off x="506400" y="995150"/>
            <a:ext cx="35319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latin typeface="Helvetica Neue"/>
                <a:ea typeface="Helvetica Neue"/>
                <a:cs typeface="Helvetica Neue"/>
                <a:sym typeface="Helvetica Neue"/>
              </a:rPr>
              <a:t>Our Sample</a:t>
            </a:r>
            <a:endParaRPr sz="4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20"/>
          <p:cNvSpPr txBox="1"/>
          <p:nvPr>
            <p:ph idx="1" type="subTitle"/>
          </p:nvPr>
        </p:nvSpPr>
        <p:spPr>
          <a:xfrm>
            <a:off x="506400" y="1814325"/>
            <a:ext cx="3531900" cy="23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size: 481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Mostly young people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 more than 5 hours daily on platforms 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Mostly university students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b="53021" l="2178" r="49846" t="3411"/>
          <a:stretch/>
        </p:blipFill>
        <p:spPr>
          <a:xfrm>
            <a:off x="3962025" y="685375"/>
            <a:ext cx="2597076" cy="179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 b="53005" l="52161" r="-956" t="3412"/>
          <a:stretch/>
        </p:blipFill>
        <p:spPr>
          <a:xfrm>
            <a:off x="6559100" y="685375"/>
            <a:ext cx="2597076" cy="179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 rotWithShape="1">
          <a:blip r:embed="rId4">
            <a:alphaModFix/>
          </a:blip>
          <a:srcRect b="4348" l="1771" r="49571" t="52345"/>
          <a:stretch/>
        </p:blipFill>
        <p:spPr>
          <a:xfrm>
            <a:off x="6273444" y="2795300"/>
            <a:ext cx="2771331" cy="19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>
            <p:ph idx="2" type="title"/>
          </p:nvPr>
        </p:nvSpPr>
        <p:spPr>
          <a:xfrm>
            <a:off x="4101649" y="392475"/>
            <a:ext cx="24573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Age Distribution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20"/>
          <p:cNvSpPr txBox="1"/>
          <p:nvPr>
            <p:ph idx="3" type="title"/>
          </p:nvPr>
        </p:nvSpPr>
        <p:spPr>
          <a:xfrm>
            <a:off x="6706388" y="392475"/>
            <a:ext cx="2302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Time spent on Socials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20"/>
          <p:cNvSpPr txBox="1"/>
          <p:nvPr>
            <p:ph idx="4" type="title"/>
          </p:nvPr>
        </p:nvSpPr>
        <p:spPr>
          <a:xfrm>
            <a:off x="6411800" y="2480850"/>
            <a:ext cx="25971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Occupation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5">
            <a:alphaModFix/>
          </a:blip>
          <a:srcRect b="10261" l="11484" r="22286" t="12815"/>
          <a:stretch/>
        </p:blipFill>
        <p:spPr>
          <a:xfrm>
            <a:off x="4264888" y="2795300"/>
            <a:ext cx="1920333" cy="193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>
            <p:ph idx="5" type="title"/>
          </p:nvPr>
        </p:nvSpPr>
        <p:spPr>
          <a:xfrm>
            <a:off x="6485075" y="4716225"/>
            <a:ext cx="60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University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Student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20"/>
          <p:cNvSpPr txBox="1"/>
          <p:nvPr>
            <p:ph idx="6" type="title"/>
          </p:nvPr>
        </p:nvSpPr>
        <p:spPr>
          <a:xfrm>
            <a:off x="7088075" y="4716225"/>
            <a:ext cx="60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School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Student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0"/>
          <p:cNvSpPr txBox="1"/>
          <p:nvPr>
            <p:ph idx="7" type="title"/>
          </p:nvPr>
        </p:nvSpPr>
        <p:spPr>
          <a:xfrm>
            <a:off x="7722825" y="4716225"/>
            <a:ext cx="60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Salaried Worker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0"/>
          <p:cNvSpPr txBox="1"/>
          <p:nvPr>
            <p:ph idx="8" type="title"/>
          </p:nvPr>
        </p:nvSpPr>
        <p:spPr>
          <a:xfrm>
            <a:off x="8357575" y="4716225"/>
            <a:ext cx="60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Retired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" name="Google Shape;144;p20"/>
          <p:cNvSpPr txBox="1"/>
          <p:nvPr>
            <p:ph idx="9" type="title"/>
          </p:nvPr>
        </p:nvSpPr>
        <p:spPr>
          <a:xfrm>
            <a:off x="3998800" y="2480850"/>
            <a:ext cx="25971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Sex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20"/>
          <p:cNvSpPr txBox="1"/>
          <p:nvPr>
            <p:ph idx="13" type="title"/>
          </p:nvPr>
        </p:nvSpPr>
        <p:spPr>
          <a:xfrm>
            <a:off x="4516275" y="4640025"/>
            <a:ext cx="5043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Female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p20"/>
          <p:cNvSpPr txBox="1"/>
          <p:nvPr>
            <p:ph idx="14" type="title"/>
          </p:nvPr>
        </p:nvSpPr>
        <p:spPr>
          <a:xfrm>
            <a:off x="5553471" y="4621875"/>
            <a:ext cx="3987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Male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506400" y="508000"/>
            <a:ext cx="2461200" cy="13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Data cleaning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1"/>
          <p:cNvSpPr txBox="1"/>
          <p:nvPr>
            <p:ph idx="1" type="subTitle"/>
          </p:nvPr>
        </p:nvSpPr>
        <p:spPr>
          <a:xfrm>
            <a:off x="506400" y="2360825"/>
            <a:ext cx="2642700" cy="13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Handle missing values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Remove duplicates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Encoding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4038233" y="4563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1213" l="3428" r="0" t="7570"/>
          <a:stretch/>
        </p:blipFill>
        <p:spPr>
          <a:xfrm>
            <a:off x="3149100" y="379125"/>
            <a:ext cx="5994899" cy="2755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21"/>
          <p:cNvGrpSpPr/>
          <p:nvPr/>
        </p:nvGrpSpPr>
        <p:grpSpPr>
          <a:xfrm>
            <a:off x="3149100" y="3819562"/>
            <a:ext cx="5994898" cy="1323932"/>
            <a:chOff x="3149100" y="-805201"/>
            <a:chExt cx="5994898" cy="1323932"/>
          </a:xfrm>
        </p:grpSpPr>
        <p:pic>
          <p:nvPicPr>
            <p:cNvPr id="156" name="Google Shape;156;p21"/>
            <p:cNvPicPr preferRelativeResize="0"/>
            <p:nvPr/>
          </p:nvPicPr>
          <p:blipFill rotWithShape="1">
            <a:blip r:embed="rId4">
              <a:alphaModFix/>
            </a:blip>
            <a:srcRect b="91977" l="0" r="0" t="0"/>
            <a:stretch/>
          </p:blipFill>
          <p:spPr>
            <a:xfrm>
              <a:off x="3149100" y="-805201"/>
              <a:ext cx="5994898" cy="234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1"/>
            <p:cNvPicPr preferRelativeResize="0"/>
            <p:nvPr/>
          </p:nvPicPr>
          <p:blipFill rotWithShape="1">
            <a:blip r:embed="rId4">
              <a:alphaModFix/>
            </a:blip>
            <a:srcRect b="80120" l="0" r="0" t="13013"/>
            <a:stretch/>
          </p:blipFill>
          <p:spPr>
            <a:xfrm>
              <a:off x="3149100" y="-570274"/>
              <a:ext cx="5994898" cy="201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1"/>
            <p:cNvPicPr preferRelativeResize="0"/>
            <p:nvPr/>
          </p:nvPicPr>
          <p:blipFill rotWithShape="1">
            <a:blip r:embed="rId4">
              <a:alphaModFix/>
            </a:blip>
            <a:srcRect b="62832" l="0" r="0" t="30301"/>
            <a:stretch/>
          </p:blipFill>
          <p:spPr>
            <a:xfrm>
              <a:off x="3149100" y="-369200"/>
              <a:ext cx="5994898" cy="201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1"/>
            <p:cNvPicPr preferRelativeResize="0"/>
            <p:nvPr/>
          </p:nvPicPr>
          <p:blipFill rotWithShape="1">
            <a:blip r:embed="rId4">
              <a:alphaModFix/>
            </a:blip>
            <a:srcRect b="46226" l="0" r="0" t="46907"/>
            <a:stretch/>
          </p:blipFill>
          <p:spPr>
            <a:xfrm>
              <a:off x="3149100" y="-168125"/>
              <a:ext cx="5994898" cy="201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1"/>
            <p:cNvPicPr preferRelativeResize="0"/>
            <p:nvPr/>
          </p:nvPicPr>
          <p:blipFill rotWithShape="1">
            <a:blip r:embed="rId4">
              <a:alphaModFix/>
            </a:blip>
            <a:srcRect b="30124" l="0" r="0" t="64345"/>
            <a:stretch/>
          </p:blipFill>
          <p:spPr>
            <a:xfrm>
              <a:off x="3149100" y="32953"/>
              <a:ext cx="5994898" cy="161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1"/>
            <p:cNvPicPr preferRelativeResize="0"/>
            <p:nvPr/>
          </p:nvPicPr>
          <p:blipFill rotWithShape="1">
            <a:blip r:embed="rId4">
              <a:alphaModFix/>
            </a:blip>
            <a:srcRect b="13375" l="0" r="0" t="81095"/>
            <a:stretch/>
          </p:blipFill>
          <p:spPr>
            <a:xfrm>
              <a:off x="3149100" y="194874"/>
              <a:ext cx="5994898" cy="161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1"/>
            <p:cNvPicPr preferRelativeResize="0"/>
            <p:nvPr/>
          </p:nvPicPr>
          <p:blipFill rotWithShape="1">
            <a:blip r:embed="rId4">
              <a:alphaModFix/>
            </a:blip>
            <a:srcRect b="0" l="0" r="0" t="94470"/>
            <a:stretch/>
          </p:blipFill>
          <p:spPr>
            <a:xfrm>
              <a:off x="3149100" y="356805"/>
              <a:ext cx="5994898" cy="1619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b="91491" l="3428" r="0" t="2270"/>
          <a:stretch/>
        </p:blipFill>
        <p:spPr>
          <a:xfrm>
            <a:off x="3149100" y="3111075"/>
            <a:ext cx="5994899" cy="70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21"/>
          <p:cNvGrpSpPr/>
          <p:nvPr/>
        </p:nvGrpSpPr>
        <p:grpSpPr>
          <a:xfrm>
            <a:off x="3217150" y="3111075"/>
            <a:ext cx="5926849" cy="514000"/>
            <a:chOff x="3217150" y="3111075"/>
            <a:chExt cx="5926849" cy="514000"/>
          </a:xfrm>
        </p:grpSpPr>
        <p:pic>
          <p:nvPicPr>
            <p:cNvPr id="165" name="Google Shape;16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17150" y="3111075"/>
              <a:ext cx="5139846" cy="51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1"/>
            <p:cNvPicPr preferRelativeResize="0"/>
            <p:nvPr/>
          </p:nvPicPr>
          <p:blipFill rotWithShape="1">
            <a:blip r:embed="rId5">
              <a:alphaModFix/>
            </a:blip>
            <a:srcRect b="0" l="55052" r="0" t="0"/>
            <a:stretch/>
          </p:blipFill>
          <p:spPr>
            <a:xfrm>
              <a:off x="6833698" y="3111075"/>
              <a:ext cx="2310301" cy="51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